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64" r:id="rId5"/>
    <p:sldId id="269" r:id="rId6"/>
    <p:sldId id="270" r:id="rId7"/>
    <p:sldId id="267" r:id="rId8"/>
  </p:sldIdLst>
  <p:sldSz cx="6858000" cy="9906000" type="A4"/>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74" userDrawn="1">
          <p15:clr>
            <a:srgbClr val="A4A3A4"/>
          </p15:clr>
        </p15:guide>
        <p15:guide id="3" pos="2976" userDrawn="1">
          <p15:clr>
            <a:srgbClr val="A4A3A4"/>
          </p15:clr>
        </p15:guide>
        <p15:guide id="4" pos="2772" userDrawn="1">
          <p15:clr>
            <a:srgbClr val="A4A3A4"/>
          </p15:clr>
        </p15:guide>
        <p15:guide id="5" pos="1752" userDrawn="1">
          <p15:clr>
            <a:srgbClr val="A4A3A4"/>
          </p15:clr>
        </p15:guide>
        <p15:guide id="6" pos="1593" userDrawn="1">
          <p15:clr>
            <a:srgbClr val="A4A3A4"/>
          </p15:clr>
        </p15:guide>
        <p15:guide id="7" pos="5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D00B22-5138-F724-1901-00797C0A7C7B}" name="Joel Mackay" initials="JM" userId="S::joel.mackay@sydney.edu.au::eb24d73a-62c6-4ea4-bdce-ba911d3bbe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EC03F"/>
    <a:srgbClr val="F04E22"/>
    <a:srgbClr val="D0936D"/>
    <a:srgbClr val="C76B25"/>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11" autoAdjust="0"/>
    <p:restoredTop sz="94613"/>
  </p:normalViewPr>
  <p:slideViewPr>
    <p:cSldViewPr snapToGrid="0">
      <p:cViewPr varScale="1">
        <p:scale>
          <a:sx n="41" d="100"/>
          <a:sy n="41" d="100"/>
        </p:scale>
        <p:origin x="1860" y="36"/>
      </p:cViewPr>
      <p:guideLst>
        <p:guide orient="horz" pos="3120"/>
        <p:guide pos="3974"/>
        <p:guide pos="2976"/>
        <p:guide pos="2772"/>
        <p:guide pos="1752"/>
        <p:guide pos="1593"/>
        <p:guide pos="5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764D50E7-2E39-FE41-9AC4-CABFDDDEC7B5}" type="datetimeFigureOut">
              <a:rPr lang="en-US" smtClean="0"/>
              <a:t>10/25/2024</a:t>
            </a:fld>
            <a:endParaRPr lang="en-US"/>
          </a:p>
        </p:txBody>
      </p:sp>
      <p:sp>
        <p:nvSpPr>
          <p:cNvPr id="4" name="Slide Image Placeholder 3"/>
          <p:cNvSpPr>
            <a:spLocks noGrp="1" noRot="1" noChangeAspect="1"/>
          </p:cNvSpPr>
          <p:nvPr>
            <p:ph type="sldImg" idx="2"/>
          </p:nvPr>
        </p:nvSpPr>
        <p:spPr>
          <a:xfrm>
            <a:off x="2236788" y="1241425"/>
            <a:ext cx="23209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0B4375BB-F2A6-A140-8E67-BA62871D05DB}" type="slidenum">
              <a:rPr lang="en-US" smtClean="0"/>
              <a:t>‹#›</a:t>
            </a:fld>
            <a:endParaRPr lang="en-US"/>
          </a:p>
        </p:txBody>
      </p:sp>
    </p:spTree>
    <p:extLst>
      <p:ext uri="{BB962C8B-B14F-4D97-AF65-F5344CB8AC3E}">
        <p14:creationId xmlns:p14="http://schemas.microsoft.com/office/powerpoint/2010/main" val="143269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375BB-F2A6-A140-8E67-BA62871D05DB}" type="slidenum">
              <a:rPr lang="en-US" smtClean="0"/>
              <a:t>2</a:t>
            </a:fld>
            <a:endParaRPr lang="en-US"/>
          </a:p>
        </p:txBody>
      </p:sp>
    </p:spTree>
    <p:extLst>
      <p:ext uri="{BB962C8B-B14F-4D97-AF65-F5344CB8AC3E}">
        <p14:creationId xmlns:p14="http://schemas.microsoft.com/office/powerpoint/2010/main" val="36462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177015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30438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250333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256233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206170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317031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16245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19014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415620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230693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8BA9D-C823-4F9E-BDF5-4182C389E5F1}" type="datetimeFigureOut">
              <a:rPr lang="en-AU" smtClean="0"/>
              <a:t>25/10/2024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967E779-E4D8-4EC3-8A81-6A5CB13146E7}" type="slidenum">
              <a:rPr lang="en-AU" smtClean="0"/>
              <a:t>‹#›</a:t>
            </a:fld>
            <a:endParaRPr lang="en-AU" dirty="0"/>
          </a:p>
        </p:txBody>
      </p:sp>
    </p:spTree>
    <p:extLst>
      <p:ext uri="{BB962C8B-B14F-4D97-AF65-F5344CB8AC3E}">
        <p14:creationId xmlns:p14="http://schemas.microsoft.com/office/powerpoint/2010/main" val="83800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DB8BA9D-C823-4F9E-BDF5-4182C389E5F1}" type="datetimeFigureOut">
              <a:rPr lang="en-AU" smtClean="0"/>
              <a:t>25/10/2024</a:t>
            </a:fld>
            <a:endParaRPr lang="en-AU"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967E779-E4D8-4EC3-8A81-6A5CB13146E7}" type="slidenum">
              <a:rPr lang="en-AU" smtClean="0"/>
              <a:t>‹#›</a:t>
            </a:fld>
            <a:endParaRPr lang="en-AU" dirty="0"/>
          </a:p>
        </p:txBody>
      </p:sp>
    </p:spTree>
    <p:extLst>
      <p:ext uri="{BB962C8B-B14F-4D97-AF65-F5344CB8AC3E}">
        <p14:creationId xmlns:p14="http://schemas.microsoft.com/office/powerpoint/2010/main" val="363757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BC4A11E-C8EA-BB2F-391E-9DF0DCB388CF}"/>
              </a:ext>
            </a:extLst>
          </p:cNvPr>
          <p:cNvSpPr txBox="1"/>
          <p:nvPr/>
        </p:nvSpPr>
        <p:spPr>
          <a:xfrm>
            <a:off x="530479" y="4737609"/>
            <a:ext cx="6056588" cy="2246769"/>
          </a:xfrm>
          <a:prstGeom prst="rect">
            <a:avLst/>
          </a:prstGeom>
          <a:noFill/>
        </p:spPr>
        <p:txBody>
          <a:bodyPr wrap="square" rtlCol="0">
            <a:spAutoFit/>
          </a:bodyPr>
          <a:lstStyle/>
          <a:p>
            <a:r>
              <a:rPr lang="en-AU" sz="2800" b="1" dirty="0">
                <a:effectLst/>
                <a:latin typeface="Aptos Narrow" panose="020B0004020202020204" pitchFamily="34" charset="0"/>
              </a:rPr>
              <a:t>Protecting pollinators from pesticides </a:t>
            </a:r>
            <a:endParaRPr lang="en-AU" sz="4400" b="1" dirty="0">
              <a:effectLst/>
              <a:latin typeface="Aptos Narrow" panose="020B0004020202020204" pitchFamily="34" charset="0"/>
            </a:endParaRPr>
          </a:p>
          <a:p>
            <a:r>
              <a:rPr lang="en-AU" sz="2000" b="0" dirty="0">
                <a:effectLst/>
                <a:latin typeface="Aptos Narrow" panose="020B0004020202020204" pitchFamily="34" charset="0"/>
              </a:rPr>
              <a:t>Developing safer, selective pesticides targeting </a:t>
            </a:r>
            <a:r>
              <a:rPr lang="en-AU" sz="2000" b="0" i="1" dirty="0">
                <a:effectLst/>
                <a:latin typeface="Aptos Narrow" panose="020B0004020202020204" pitchFamily="34" charset="0"/>
              </a:rPr>
              <a:t>Varroa </a:t>
            </a:r>
            <a:r>
              <a:rPr lang="en-AU" sz="2000" b="0" dirty="0">
                <a:effectLst/>
                <a:latin typeface="Aptos Narrow" panose="020B0004020202020204" pitchFamily="34" charset="0"/>
              </a:rPr>
              <a:t>mite and small hive beetle hormone receptors. </a:t>
            </a:r>
            <a:endParaRPr lang="en-AU" sz="3600" dirty="0">
              <a:effectLst/>
              <a:latin typeface="Aptos Narrow" panose="020B0004020202020204" pitchFamily="34" charset="0"/>
            </a:endParaRPr>
          </a:p>
          <a:p>
            <a:endParaRPr lang="en-US" dirty="0">
              <a:latin typeface="Aptos Narrow" panose="020B0004020202020204" pitchFamily="34" charset="0"/>
            </a:endParaRPr>
          </a:p>
          <a:p>
            <a:endParaRPr lang="en-US" dirty="0">
              <a:latin typeface="Aptos Narrow" panose="020B0004020202020204" pitchFamily="34" charset="0"/>
            </a:endParaRPr>
          </a:p>
          <a:p>
            <a:r>
              <a:rPr lang="en-AU" dirty="0">
                <a:latin typeface="Aptos Narrow" panose="020B0004020202020204" pitchFamily="34" charset="0"/>
              </a:rPr>
              <a:t>Fact Sheet </a:t>
            </a:r>
            <a:endParaRPr lang="en-AU" b="1" dirty="0">
              <a:latin typeface="Aptos Narrow" panose="020B0004020202020204" pitchFamily="34" charset="0"/>
            </a:endParaRPr>
          </a:p>
          <a:p>
            <a:r>
              <a:rPr lang="en-US" b="1" dirty="0">
                <a:latin typeface="Aptos Narrow" panose="020B0004020202020204" pitchFamily="34" charset="0"/>
              </a:rPr>
              <a:t>Horticulture Innovation Australia Project PH20003</a:t>
            </a:r>
            <a:endParaRPr lang="en-US" dirty="0">
              <a:latin typeface="Aptos Narrow" panose="020B0004020202020204" pitchFamily="34" charset="0"/>
            </a:endParaRPr>
          </a:p>
        </p:txBody>
      </p:sp>
      <p:pic>
        <p:nvPicPr>
          <p:cNvPr id="3" name="Picture 2" descr="A logo of a university&#10;&#10;Description automatically generated">
            <a:extLst>
              <a:ext uri="{FF2B5EF4-FFF2-40B4-BE49-F238E27FC236}">
                <a16:creationId xmlns:a16="http://schemas.microsoft.com/office/drawing/2014/main" id="{0DF09160-ABC7-312A-2B58-8016E8524F1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36626" y="8749337"/>
            <a:ext cx="2033508" cy="954143"/>
          </a:xfrm>
          <a:prstGeom prst="rect">
            <a:avLst/>
          </a:prstGeom>
        </p:spPr>
      </p:pic>
      <p:pic>
        <p:nvPicPr>
          <p:cNvPr id="7" name="Picture 6" descr="A group of bees on a wall&#10;&#10;Description automatically generated">
            <a:extLst>
              <a:ext uri="{FF2B5EF4-FFF2-40B4-BE49-F238E27FC236}">
                <a16:creationId xmlns:a16="http://schemas.microsoft.com/office/drawing/2014/main" id="{2827411A-531E-033B-F352-87AF95319F0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6858000" cy="4542312"/>
          </a:xfrm>
          <a:prstGeom prst="rect">
            <a:avLst/>
          </a:prstGeom>
        </p:spPr>
      </p:pic>
      <p:pic>
        <p:nvPicPr>
          <p:cNvPr id="5" name="Picture 4" descr="A green and blue logo&#10;&#10;Description automatically generated">
            <a:extLst>
              <a:ext uri="{FF2B5EF4-FFF2-40B4-BE49-F238E27FC236}">
                <a16:creationId xmlns:a16="http://schemas.microsoft.com/office/drawing/2014/main" id="{A7F3932F-358D-C69B-98BF-CBAF5DAE88EB}"/>
              </a:ext>
            </a:extLst>
          </p:cNvPr>
          <p:cNvPicPr>
            <a:picLocks noChangeAspect="1"/>
          </p:cNvPicPr>
          <p:nvPr/>
        </p:nvPicPr>
        <p:blipFill>
          <a:blip r:embed="rId4"/>
          <a:stretch>
            <a:fillRect/>
          </a:stretch>
        </p:blipFill>
        <p:spPr>
          <a:xfrm>
            <a:off x="446956" y="8407427"/>
            <a:ext cx="3748838" cy="1057365"/>
          </a:xfrm>
          <a:prstGeom prst="rect">
            <a:avLst/>
          </a:prstGeom>
        </p:spPr>
      </p:pic>
    </p:spTree>
    <p:extLst>
      <p:ext uri="{BB962C8B-B14F-4D97-AF65-F5344CB8AC3E}">
        <p14:creationId xmlns:p14="http://schemas.microsoft.com/office/powerpoint/2010/main" val="41220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a:extLst>
              <a:ext uri="{FF2B5EF4-FFF2-40B4-BE49-F238E27FC236}">
                <a16:creationId xmlns:a16="http://schemas.microsoft.com/office/drawing/2014/main" id="{5CC8086D-52D8-B707-36E6-0A3CBB6A54A0}"/>
              </a:ext>
            </a:extLst>
          </p:cNvPr>
          <p:cNvSpPr txBox="1">
            <a:spLocks/>
          </p:cNvSpPr>
          <p:nvPr/>
        </p:nvSpPr>
        <p:spPr>
          <a:xfrm>
            <a:off x="940674" y="812068"/>
            <a:ext cx="2392535" cy="8529168"/>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latin typeface="Aptos Narrow" panose="020B0004020202020204" pitchFamily="34" charset="0"/>
              </a:rPr>
              <a:t>Insecticides are essential for protecting crops against pests and ensuring bountiful harvests, yet they also pose significant environmental hazards. Insecticides kill insects, but the vast majority of insects are not pests and killing them can be detrimental to local ecosystems. In an ideal world, insecticides would only kill pest species while leaving beneficial insects unharmed. A team at the University of Sydney, led by Prof. Joel Mackay, Prof. Ron Hill and Dr Emily Remnant, is working on developing a pesticide that will be lethal to one of the the world’s most significant agricultural pests – the Varroa mite – but will be safe for other insect species including honey bees.</a:t>
            </a:r>
          </a:p>
          <a:p>
            <a:endParaRPr lang="en-US" dirty="0">
              <a:latin typeface="Aptos Narrow" panose="020B0004020202020204" pitchFamily="34" charset="0"/>
            </a:endParaRPr>
          </a:p>
          <a:p>
            <a:r>
              <a:rPr lang="en-US" sz="1600" b="1" dirty="0">
                <a:latin typeface="Aptos Narrow" panose="020B0004020202020204" pitchFamily="34" charset="0"/>
              </a:rPr>
              <a:t>How insecticides work</a:t>
            </a:r>
          </a:p>
          <a:p>
            <a:r>
              <a:rPr lang="en-US" dirty="0">
                <a:latin typeface="Aptos Narrow" panose="020B0004020202020204" pitchFamily="34" charset="0"/>
              </a:rPr>
              <a:t>Most insecticides enter an insect’s system either by being ingested, by being absorbed via their respiratory system or by soaking in through their hard external cuticle. Once inside, the insecticide molecule binds to a ‘target’. The ‘target’ is a protein that plays a role in one of the insect’s vital systems. An insecticide causes this target to malfunction and that vital system to fail, killing the insect. The insecticide will be deadly to any insect that carries the target protein. Most insecticides are neurotoxic, meaning that they target proteins in the central and peripheral nervous systems of the insect, causing paralysis and death.</a:t>
            </a:r>
            <a:endParaRPr lang="en-AU" dirty="0">
              <a:latin typeface="Aptos Narrow" panose="020B0004020202020204" pitchFamily="34" charset="0"/>
            </a:endParaRPr>
          </a:p>
          <a:p>
            <a:r>
              <a:rPr lang="en-US" dirty="0">
                <a:latin typeface="Aptos Narrow" panose="020B0004020202020204" pitchFamily="34" charset="0"/>
              </a:rPr>
              <a:t> </a:t>
            </a:r>
            <a:endParaRPr lang="en-AU" dirty="0">
              <a:latin typeface="Aptos Narrow" panose="020B0004020202020204" pitchFamily="34" charset="0"/>
            </a:endParaRPr>
          </a:p>
          <a:p>
            <a:r>
              <a:rPr lang="en-US" dirty="0">
                <a:latin typeface="Aptos Narrow" panose="020B0004020202020204" pitchFamily="34" charset="0"/>
              </a:rPr>
              <a:t>There are two major drawbacks with these kinds of insecticides. Firstly, as many insects have similar target proteins in their nervous systems, insecticides can kill a large range of insect species, including beneficial ones - they are ‘broad-spectrum’. Secondly, target proteins can change due to genetic mutations. Once this occurs, the insect will become resistant and the insecticide will no longer be effective. Insecticides can be rendered completely useless within a couple of years of being released to the market, so researchers are constantly looking for new, effective insecticides.</a:t>
            </a:r>
            <a:endParaRPr lang="en-AU" dirty="0">
              <a:latin typeface="Aptos Narrow" panose="020B0004020202020204" pitchFamily="34" charset="0"/>
            </a:endParaRPr>
          </a:p>
          <a:p>
            <a:endParaRPr lang="en-AU" sz="1600" dirty="0">
              <a:latin typeface="Aptos Narrow" panose="020B0004020202020204" pitchFamily="34" charset="0"/>
            </a:endParaRPr>
          </a:p>
        </p:txBody>
      </p:sp>
      <p:sp>
        <p:nvSpPr>
          <p:cNvPr id="7" name="Content Placeholder 10">
            <a:extLst>
              <a:ext uri="{FF2B5EF4-FFF2-40B4-BE49-F238E27FC236}">
                <a16:creationId xmlns:a16="http://schemas.microsoft.com/office/drawing/2014/main" id="{A355A9B5-7C36-B174-378A-D5376D62435F}"/>
              </a:ext>
            </a:extLst>
          </p:cNvPr>
          <p:cNvSpPr txBox="1">
            <a:spLocks/>
          </p:cNvSpPr>
          <p:nvPr/>
        </p:nvSpPr>
        <p:spPr>
          <a:xfrm>
            <a:off x="3716459" y="2785013"/>
            <a:ext cx="2394000" cy="6556223"/>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1600" b="1" dirty="0">
                <a:latin typeface="Aptos Narrow" panose="020B0004020202020204" pitchFamily="34" charset="0"/>
              </a:rPr>
              <a:t>Designing selective insecticides</a:t>
            </a:r>
            <a:endParaRPr lang="en-AU" dirty="0">
              <a:latin typeface="Aptos Narrow" panose="020B0004020202020204" pitchFamily="34" charset="0"/>
            </a:endParaRPr>
          </a:p>
          <a:p>
            <a:r>
              <a:rPr lang="en-US" dirty="0">
                <a:latin typeface="Aptos Narrow" panose="020B0004020202020204" pitchFamily="34" charset="0"/>
              </a:rPr>
              <a:t>Designing insecticides that can kill one group of insects but not others is a relatively new area of research. The key is to find a target protein that is subtly different between species, so that the insecticide will be able to act on the pest species, but will not harm other insects exposed to it in the process. One of our most important beneficial insects is the honey bee, which is increasingly under threat due to the impact of the parasitic mite </a:t>
            </a:r>
            <a:r>
              <a:rPr lang="en-US" i="1" dirty="0">
                <a:latin typeface="Aptos Narrow" panose="020B0004020202020204" pitchFamily="34" charset="0"/>
              </a:rPr>
              <a:t>Varroa destructor</a:t>
            </a:r>
            <a:r>
              <a:rPr lang="en-US" dirty="0">
                <a:latin typeface="Aptos Narrow" panose="020B0004020202020204" pitchFamily="34" charset="0"/>
              </a:rPr>
              <a:t> and other in-hive pests such as the small hive beetle. Broad spectrum pesticides used in agriculture also contribute to declines in pollinator health.</a:t>
            </a:r>
            <a:endParaRPr lang="en-AU" dirty="0">
              <a:latin typeface="Aptos Narrow" panose="020B0004020202020204" pitchFamily="34" charset="0"/>
            </a:endParaRPr>
          </a:p>
          <a:p>
            <a:r>
              <a:rPr lang="en-US" dirty="0">
                <a:latin typeface="Aptos Narrow" panose="020B0004020202020204" pitchFamily="34" charset="0"/>
              </a:rPr>
              <a:t> </a:t>
            </a:r>
          </a:p>
          <a:p>
            <a:r>
              <a:rPr lang="en-AU" sz="1600" b="1" dirty="0">
                <a:latin typeface="Aptos Narrow" panose="020B0004020202020204" pitchFamily="34" charset="0"/>
              </a:rPr>
              <a:t>Protecting pollinators</a:t>
            </a:r>
            <a:endParaRPr lang="en-AU" dirty="0">
              <a:latin typeface="Aptos Narrow" panose="020B0004020202020204" pitchFamily="34" charset="0"/>
            </a:endParaRPr>
          </a:p>
          <a:p>
            <a:r>
              <a:rPr lang="en-US" dirty="0">
                <a:latin typeface="Aptos Narrow" panose="020B0004020202020204" pitchFamily="34" charset="0"/>
              </a:rPr>
              <a:t>Honey bees are extremely important – 70% of food crops are reliant on them for pollination. This is what makes Varroa such an extreme threat: by killing honey bees, the mite also threatens over 35 other horticultural and agricultural industries that are reliant on pollination. As Varroa is now established and beginning to spread in Australia, a rapid, effective means of controlling the mite that will not harm honey bees is essential.</a:t>
            </a:r>
          </a:p>
          <a:p>
            <a:r>
              <a:rPr lang="en-US" dirty="0">
                <a:latin typeface="Aptos Narrow" panose="020B0004020202020204" pitchFamily="34" charset="0"/>
              </a:rPr>
              <a:t>Varroa has developed resistance to all currently known synthetic miticides. Additionally, as Varroa lives inside honey bee hives, it is essential that any chemical used to control them will be safe for the bees.  </a:t>
            </a:r>
            <a:endParaRPr lang="en-AU" dirty="0">
              <a:latin typeface="Aptos Narrow" panose="020B0004020202020204" pitchFamily="34" charset="0"/>
            </a:endParaRPr>
          </a:p>
        </p:txBody>
      </p:sp>
      <p:sp>
        <p:nvSpPr>
          <p:cNvPr id="8" name="Content Placeholder 10">
            <a:extLst>
              <a:ext uri="{FF2B5EF4-FFF2-40B4-BE49-F238E27FC236}">
                <a16:creationId xmlns:a16="http://schemas.microsoft.com/office/drawing/2014/main" id="{F8D742E0-D808-9AE3-1677-3D986B31E6A6}"/>
              </a:ext>
            </a:extLst>
          </p:cNvPr>
          <p:cNvSpPr txBox="1">
            <a:spLocks/>
          </p:cNvSpPr>
          <p:nvPr/>
        </p:nvSpPr>
        <p:spPr>
          <a:xfrm rot="16200000">
            <a:off x="4517147" y="4037425"/>
            <a:ext cx="4163559" cy="213359"/>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Protecting pollinators from pesticides</a:t>
            </a:r>
          </a:p>
        </p:txBody>
      </p:sp>
      <p:sp>
        <p:nvSpPr>
          <p:cNvPr id="9" name="Content Placeholder 10">
            <a:extLst>
              <a:ext uri="{FF2B5EF4-FFF2-40B4-BE49-F238E27FC236}">
                <a16:creationId xmlns:a16="http://schemas.microsoft.com/office/drawing/2014/main" id="{2E1C4881-F743-4E66-BF11-67A432D1C5DC}"/>
              </a:ext>
            </a:extLst>
          </p:cNvPr>
          <p:cNvSpPr txBox="1">
            <a:spLocks/>
          </p:cNvSpPr>
          <p:nvPr/>
        </p:nvSpPr>
        <p:spPr>
          <a:xfrm rot="16200000">
            <a:off x="6364997" y="9334748"/>
            <a:ext cx="467858" cy="213360"/>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Page 1</a:t>
            </a:r>
          </a:p>
        </p:txBody>
      </p:sp>
      <p:cxnSp>
        <p:nvCxnSpPr>
          <p:cNvPr id="11" name="Straight Connector 10">
            <a:extLst>
              <a:ext uri="{FF2B5EF4-FFF2-40B4-BE49-F238E27FC236}">
                <a16:creationId xmlns:a16="http://schemas.microsoft.com/office/drawing/2014/main" id="{D527043D-7B0F-DB33-1CD7-0BA96C960569}"/>
              </a:ext>
            </a:extLst>
          </p:cNvPr>
          <p:cNvCxnSpPr>
            <a:cxnSpLocks/>
          </p:cNvCxnSpPr>
          <p:nvPr/>
        </p:nvCxnSpPr>
        <p:spPr>
          <a:xfrm>
            <a:off x="6134100" y="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D73E83-150A-101F-C558-63D8E68D4743}"/>
              </a:ext>
            </a:extLst>
          </p:cNvPr>
          <p:cNvCxnSpPr>
            <a:cxnSpLocks/>
          </p:cNvCxnSpPr>
          <p:nvPr/>
        </p:nvCxnSpPr>
        <p:spPr>
          <a:xfrm>
            <a:off x="6134100" y="957580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sp>
        <p:nvSpPr>
          <p:cNvPr id="10" name="Hexagon 9">
            <a:extLst>
              <a:ext uri="{FF2B5EF4-FFF2-40B4-BE49-F238E27FC236}">
                <a16:creationId xmlns:a16="http://schemas.microsoft.com/office/drawing/2014/main" id="{63CB3637-DEFE-9742-AD67-C26AD21A7E5E}"/>
              </a:ext>
            </a:extLst>
          </p:cNvPr>
          <p:cNvSpPr>
            <a:spLocks noChangeAspect="1"/>
          </p:cNvSpPr>
          <p:nvPr/>
        </p:nvSpPr>
        <p:spPr>
          <a:xfrm>
            <a:off x="3774447" y="667378"/>
            <a:ext cx="2005870" cy="1800000"/>
          </a:xfrm>
          <a:prstGeom prst="hexagon">
            <a:avLst>
              <a:gd name="adj" fmla="val 29225"/>
              <a:gd name="vf" fmla="val 115470"/>
            </a:avLst>
          </a:prstGeom>
          <a:blipFill dpi="0" rotWithShape="1">
            <a:blip r:embed="rId3"/>
            <a:srcRect/>
            <a:stretch>
              <a:fillRect l="2000" r="-2000"/>
            </a:stretch>
          </a:blipFill>
          <a:ln w="127000">
            <a:solidFill>
              <a:srgbClr val="8EC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45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a:extLst>
              <a:ext uri="{FF2B5EF4-FFF2-40B4-BE49-F238E27FC236}">
                <a16:creationId xmlns:a16="http://schemas.microsoft.com/office/drawing/2014/main" id="{5CC8086D-52D8-B707-36E6-0A3CBB6A54A0}"/>
              </a:ext>
            </a:extLst>
          </p:cNvPr>
          <p:cNvSpPr txBox="1">
            <a:spLocks/>
          </p:cNvSpPr>
          <p:nvPr/>
        </p:nvSpPr>
        <p:spPr>
          <a:xfrm>
            <a:off x="940674" y="737658"/>
            <a:ext cx="2392535" cy="8695266"/>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latin typeface="Aptos Narrow" panose="020B0004020202020204" pitchFamily="34" charset="0"/>
              </a:rPr>
              <a:t>Progress to date</a:t>
            </a:r>
            <a:endParaRPr lang="en-AU" sz="1600" b="1" dirty="0">
              <a:latin typeface="Aptos Narrow" panose="020B0004020202020204" pitchFamily="34" charset="0"/>
            </a:endParaRPr>
          </a:p>
          <a:p>
            <a:r>
              <a:rPr lang="en-US" i="1" u="sng" dirty="0">
                <a:latin typeface="Aptos Narrow" panose="020B0004020202020204" pitchFamily="34" charset="0"/>
              </a:rPr>
              <a:t>Identifying a target</a:t>
            </a:r>
            <a:endParaRPr lang="en-AU" dirty="0">
              <a:latin typeface="Aptos Narrow" panose="020B0004020202020204" pitchFamily="34" charset="0"/>
            </a:endParaRPr>
          </a:p>
          <a:p>
            <a:r>
              <a:rPr lang="en-US" dirty="0">
                <a:latin typeface="Aptos Narrow" panose="020B0004020202020204" pitchFamily="34" charset="0"/>
              </a:rPr>
              <a:t>The research team at the University of Sydney has identified a highly promising target protein: the ecdysone receptor. Ecdysone is a hormone produced by insects and arachnids that influences </a:t>
            </a:r>
            <a:r>
              <a:rPr lang="en-US" dirty="0" err="1">
                <a:latin typeface="Aptos Narrow" panose="020B0004020202020204" pitchFamily="34" charset="0"/>
              </a:rPr>
              <a:t>moulting</a:t>
            </a:r>
            <a:r>
              <a:rPr lang="en-US" dirty="0">
                <a:latin typeface="Aptos Narrow" panose="020B0004020202020204" pitchFamily="34" charset="0"/>
              </a:rPr>
              <a:t> – the process by which an insect or mite moves from one developmental phase to the next. An insecticide that mimics ecdysone can bind to ecdysone receptors, leading to lethal, premature </a:t>
            </a:r>
            <a:r>
              <a:rPr lang="en-US" dirty="0" err="1">
                <a:latin typeface="Aptos Narrow" panose="020B0004020202020204" pitchFamily="34" charset="0"/>
              </a:rPr>
              <a:t>moulting</a:t>
            </a:r>
            <a:r>
              <a:rPr lang="en-US" dirty="0">
                <a:latin typeface="Aptos Narrow" panose="020B0004020202020204" pitchFamily="34" charset="0"/>
              </a:rPr>
              <a:t>.</a:t>
            </a:r>
            <a:endParaRPr lang="en-AU" dirty="0">
              <a:latin typeface="Aptos Narrow" panose="020B0004020202020204" pitchFamily="34" charset="0"/>
            </a:endParaRPr>
          </a:p>
          <a:p>
            <a:r>
              <a:rPr lang="en-US" dirty="0">
                <a:latin typeface="Aptos Narrow" panose="020B0004020202020204" pitchFamily="34" charset="0"/>
              </a:rPr>
              <a:t> </a:t>
            </a:r>
            <a:endParaRPr lang="en-AU" dirty="0">
              <a:latin typeface="Aptos Narrow" panose="020B0004020202020204" pitchFamily="34" charset="0"/>
            </a:endParaRPr>
          </a:p>
          <a:p>
            <a:r>
              <a:rPr lang="en-US" dirty="0">
                <a:latin typeface="Aptos Narrow" panose="020B0004020202020204" pitchFamily="34" charset="0"/>
              </a:rPr>
              <a:t>Ecdysone only occurs in insects, arachnids and other arthropods, so an insecticide targeting the ecdysone receptors will be safe for other animals. Additionally, ecdysone receptors differ between species, allowing for the development of an insecticide that selectively kills Varroa, but is safe for bees and other insects.</a:t>
            </a:r>
            <a:endParaRPr lang="en-AU" dirty="0">
              <a:latin typeface="Aptos Narrow" panose="020B0004020202020204" pitchFamily="34" charset="0"/>
            </a:endParaRPr>
          </a:p>
          <a:p>
            <a:endParaRPr lang="en-AU" dirty="0">
              <a:latin typeface="Aptos Narrow" panose="020B0004020202020204" pitchFamily="34" charset="0"/>
            </a:endParaRPr>
          </a:p>
          <a:p>
            <a:r>
              <a:rPr lang="en-US" i="1" u="sng" dirty="0">
                <a:latin typeface="Aptos Narrow" panose="020B0004020202020204" pitchFamily="34" charset="0"/>
              </a:rPr>
              <a:t>Synthesis of target proteins</a:t>
            </a:r>
            <a:endParaRPr lang="en-AU" dirty="0">
              <a:latin typeface="Aptos Narrow" panose="020B0004020202020204" pitchFamily="34" charset="0"/>
            </a:endParaRPr>
          </a:p>
          <a:p>
            <a:r>
              <a:rPr lang="en-US" dirty="0">
                <a:latin typeface="Aptos Narrow" panose="020B0004020202020204" pitchFamily="34" charset="0"/>
              </a:rPr>
              <a:t>Insecticide research relies on having large amounts of the target protein to allow for trials and testing of chemicals. The research team has developed a method for synthesizing the target proteins using genetically reprogrammed bacteria, which is much faster and cheaper than extracting it from an insect (or mite) source. This is a major breakthrough as it will facilitate large-scale screening of potential insecticides. The team is currently confirming that the bacterially produced protein is structurally and functionally indistinguishable from the version produced in insect cells; results to date look promising.</a:t>
            </a:r>
            <a:endParaRPr lang="en-AU" dirty="0">
              <a:latin typeface="Aptos Narrow" panose="020B0004020202020204" pitchFamily="34" charset="0"/>
            </a:endParaRPr>
          </a:p>
          <a:p>
            <a:endParaRPr lang="en-AU" sz="1600" dirty="0">
              <a:latin typeface="Aptos Narrow" panose="020B0004020202020204" pitchFamily="34" charset="0"/>
            </a:endParaRPr>
          </a:p>
        </p:txBody>
      </p:sp>
      <p:sp>
        <p:nvSpPr>
          <p:cNvPr id="7" name="Content Placeholder 10">
            <a:extLst>
              <a:ext uri="{FF2B5EF4-FFF2-40B4-BE49-F238E27FC236}">
                <a16:creationId xmlns:a16="http://schemas.microsoft.com/office/drawing/2014/main" id="{A355A9B5-7C36-B174-378A-D5376D62435F}"/>
              </a:ext>
            </a:extLst>
          </p:cNvPr>
          <p:cNvSpPr txBox="1">
            <a:spLocks/>
          </p:cNvSpPr>
          <p:nvPr/>
        </p:nvSpPr>
        <p:spPr>
          <a:xfrm>
            <a:off x="3716460" y="958887"/>
            <a:ext cx="2392535" cy="5532497"/>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u="sng" dirty="0">
                <a:latin typeface="Aptos Narrow" panose="020B0004020202020204" pitchFamily="34" charset="0"/>
              </a:rPr>
              <a:t>Screening for potential insecticides</a:t>
            </a:r>
            <a:endParaRPr lang="en-AU" dirty="0">
              <a:latin typeface="Aptos Narrow" panose="020B0004020202020204" pitchFamily="34" charset="0"/>
            </a:endParaRPr>
          </a:p>
          <a:p>
            <a:r>
              <a:rPr lang="en-AU" dirty="0">
                <a:latin typeface="Aptos Narrow" panose="020B0004020202020204" pitchFamily="34" charset="0"/>
              </a:rPr>
              <a:t>The team is currently working to determine differences in the three-dimensional shapes of the Varroa and honey bee ecdysone  receptor proteins, to find molecules that can exploit those differences. They are also working on the small hive beetle receptor as another key pest of hives.</a:t>
            </a:r>
          </a:p>
          <a:p>
            <a:endParaRPr lang="en-AU" dirty="0">
              <a:latin typeface="Aptos Narrow" panose="020B0004020202020204" pitchFamily="34" charset="0"/>
            </a:endParaRPr>
          </a:p>
          <a:p>
            <a:r>
              <a:rPr lang="en-US" dirty="0">
                <a:latin typeface="Aptos Narrow" panose="020B0004020202020204" pitchFamily="34" charset="0"/>
              </a:rPr>
              <a:t>Recently, the team tested a library of over four thousand molecules to find those that bind to the Varroa mite ecdysone receptor. The team found numerous candidate molecules and verified the receptor binding properties of these ‘hits’. With this exciting data in hand, the next stage will be to:</a:t>
            </a:r>
          </a:p>
          <a:p>
            <a:endParaRPr lang="en-AU" dirty="0">
              <a:latin typeface="Aptos Narrow" panose="020B0004020202020204" pitchFamily="34" charset="0"/>
            </a:endParaRPr>
          </a:p>
          <a:p>
            <a:pPr marL="171450" lvl="0" indent="-171450">
              <a:buFontTx/>
              <a:buChar char="-"/>
            </a:pPr>
            <a:r>
              <a:rPr lang="en-US" dirty="0">
                <a:latin typeface="Aptos Narrow" panose="020B0004020202020204" pitchFamily="34" charset="0"/>
              </a:rPr>
              <a:t>Modify the structures of the selected molecules to further enhance their affinity for the ecdysone receptor protein in Varroa</a:t>
            </a:r>
            <a:endParaRPr lang="en-AU" dirty="0">
              <a:latin typeface="Aptos Narrow" panose="020B0004020202020204" pitchFamily="34" charset="0"/>
            </a:endParaRPr>
          </a:p>
          <a:p>
            <a:pPr marL="171450" lvl="0" indent="-171450">
              <a:buFontTx/>
              <a:buChar char="-"/>
            </a:pPr>
            <a:r>
              <a:rPr lang="en-US" dirty="0" err="1">
                <a:latin typeface="Aptos Narrow" panose="020B0004020202020204" pitchFamily="34" charset="0"/>
              </a:rPr>
              <a:t>Minimise</a:t>
            </a:r>
            <a:r>
              <a:rPr lang="en-US" dirty="0">
                <a:latin typeface="Aptos Narrow" panose="020B0004020202020204" pitchFamily="34" charset="0"/>
              </a:rPr>
              <a:t> the affinity of these molecules for the bee receptor.</a:t>
            </a:r>
          </a:p>
          <a:p>
            <a:pPr lvl="0"/>
            <a:endParaRPr lang="en-AU" dirty="0">
              <a:latin typeface="Aptos Narrow" panose="020B0004020202020204" pitchFamily="34" charset="0"/>
            </a:endParaRPr>
          </a:p>
          <a:p>
            <a:r>
              <a:rPr lang="en-US" dirty="0">
                <a:latin typeface="Aptos Narrow" panose="020B0004020202020204" pitchFamily="34" charset="0"/>
              </a:rPr>
              <a:t>These vital steps take the team closer to producing a molecule that could be commercially developed as a new insecticide.</a:t>
            </a:r>
            <a:endParaRPr lang="en-AU" dirty="0">
              <a:latin typeface="Aptos Narrow" panose="020B0004020202020204" pitchFamily="34" charset="0"/>
            </a:endParaRPr>
          </a:p>
          <a:p>
            <a:endParaRPr lang="en-AU" dirty="0">
              <a:latin typeface="Aptos Narrow" panose="020B0004020202020204" pitchFamily="34" charset="0"/>
            </a:endParaRPr>
          </a:p>
          <a:p>
            <a:pPr>
              <a:lnSpc>
                <a:spcPct val="100000"/>
              </a:lnSpc>
              <a:spcAft>
                <a:spcPts val="600"/>
              </a:spcAft>
              <a:defRPr/>
            </a:pPr>
            <a:endParaRPr lang="en-US" dirty="0">
              <a:solidFill>
                <a:srgbClr val="414042"/>
              </a:solidFill>
              <a:latin typeface="Aptos Narrow" panose="020B0004020202020204" pitchFamily="34" charset="0"/>
            </a:endParaRPr>
          </a:p>
        </p:txBody>
      </p:sp>
      <p:cxnSp>
        <p:nvCxnSpPr>
          <p:cNvPr id="11" name="Straight Connector 10">
            <a:extLst>
              <a:ext uri="{FF2B5EF4-FFF2-40B4-BE49-F238E27FC236}">
                <a16:creationId xmlns:a16="http://schemas.microsoft.com/office/drawing/2014/main" id="{D527043D-7B0F-DB33-1CD7-0BA96C960569}"/>
              </a:ext>
            </a:extLst>
          </p:cNvPr>
          <p:cNvCxnSpPr>
            <a:cxnSpLocks/>
          </p:cNvCxnSpPr>
          <p:nvPr/>
        </p:nvCxnSpPr>
        <p:spPr>
          <a:xfrm>
            <a:off x="6134100" y="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D73E83-150A-101F-C558-63D8E68D4743}"/>
              </a:ext>
            </a:extLst>
          </p:cNvPr>
          <p:cNvCxnSpPr>
            <a:cxnSpLocks/>
          </p:cNvCxnSpPr>
          <p:nvPr/>
        </p:nvCxnSpPr>
        <p:spPr>
          <a:xfrm>
            <a:off x="6134100" y="957580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sp>
        <p:nvSpPr>
          <p:cNvPr id="13" name="Hexagon 12">
            <a:extLst>
              <a:ext uri="{FF2B5EF4-FFF2-40B4-BE49-F238E27FC236}">
                <a16:creationId xmlns:a16="http://schemas.microsoft.com/office/drawing/2014/main" id="{E58C1C05-1C3C-644C-9166-AD33C0B6F31A}"/>
              </a:ext>
            </a:extLst>
          </p:cNvPr>
          <p:cNvSpPr>
            <a:spLocks noChangeAspect="1"/>
          </p:cNvSpPr>
          <p:nvPr/>
        </p:nvSpPr>
        <p:spPr>
          <a:xfrm>
            <a:off x="4128343" y="6831349"/>
            <a:ext cx="2005870" cy="1800000"/>
          </a:xfrm>
          <a:prstGeom prst="hexagon">
            <a:avLst>
              <a:gd name="adj" fmla="val 29225"/>
              <a:gd name="vf" fmla="val 115470"/>
            </a:avLst>
          </a:prstGeom>
          <a:blipFill dpi="0" rotWithShape="1">
            <a:blip r:embed="rId2"/>
            <a:srcRect/>
            <a:stretch>
              <a:fillRect/>
            </a:stretch>
          </a:blipFill>
          <a:ln w="127000">
            <a:solidFill>
              <a:srgbClr val="8EC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D4A160C2-3542-69A9-1B88-0C2720CA0E70}"/>
              </a:ext>
            </a:extLst>
          </p:cNvPr>
          <p:cNvSpPr>
            <a:spLocks noChangeAspect="1"/>
          </p:cNvSpPr>
          <p:nvPr/>
        </p:nvSpPr>
        <p:spPr>
          <a:xfrm>
            <a:off x="2652420" y="7725000"/>
            <a:ext cx="2005870" cy="1800000"/>
          </a:xfrm>
          <a:prstGeom prst="hexagon">
            <a:avLst>
              <a:gd name="adj" fmla="val 29225"/>
              <a:gd name="vf" fmla="val 115470"/>
            </a:avLst>
          </a:prstGeom>
          <a:blipFill dpi="0" rotWithShape="1">
            <a:blip r:embed="rId3"/>
            <a:srcRect/>
            <a:stretch>
              <a:fillRect/>
            </a:stretch>
          </a:blipFill>
          <a:ln w="127000">
            <a:solidFill>
              <a:srgbClr val="8EC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0">
            <a:extLst>
              <a:ext uri="{FF2B5EF4-FFF2-40B4-BE49-F238E27FC236}">
                <a16:creationId xmlns:a16="http://schemas.microsoft.com/office/drawing/2014/main" id="{CFE88854-99EC-F247-DE72-80151B018F8F}"/>
              </a:ext>
            </a:extLst>
          </p:cNvPr>
          <p:cNvSpPr txBox="1">
            <a:spLocks/>
          </p:cNvSpPr>
          <p:nvPr/>
        </p:nvSpPr>
        <p:spPr>
          <a:xfrm rot="16200000">
            <a:off x="4517147" y="4037425"/>
            <a:ext cx="4163559" cy="213359"/>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Protecting pollinators from pesticides</a:t>
            </a:r>
          </a:p>
        </p:txBody>
      </p:sp>
      <p:sp>
        <p:nvSpPr>
          <p:cNvPr id="4" name="Content Placeholder 10">
            <a:extLst>
              <a:ext uri="{FF2B5EF4-FFF2-40B4-BE49-F238E27FC236}">
                <a16:creationId xmlns:a16="http://schemas.microsoft.com/office/drawing/2014/main" id="{DB4853B5-839C-46B7-CB84-01CD8C1DC4A3}"/>
              </a:ext>
            </a:extLst>
          </p:cNvPr>
          <p:cNvSpPr txBox="1">
            <a:spLocks/>
          </p:cNvSpPr>
          <p:nvPr/>
        </p:nvSpPr>
        <p:spPr>
          <a:xfrm rot="16200000">
            <a:off x="6364997" y="9334748"/>
            <a:ext cx="467858" cy="213360"/>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Page 2</a:t>
            </a:r>
          </a:p>
        </p:txBody>
      </p:sp>
    </p:spTree>
    <p:extLst>
      <p:ext uri="{BB962C8B-B14F-4D97-AF65-F5344CB8AC3E}">
        <p14:creationId xmlns:p14="http://schemas.microsoft.com/office/powerpoint/2010/main" val="302843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E46DFF27-6307-E38F-D6E8-5AF1F0AEFBFC}"/>
              </a:ext>
            </a:extLst>
          </p:cNvPr>
          <p:cNvSpPr txBox="1">
            <a:spLocks/>
          </p:cNvSpPr>
          <p:nvPr/>
        </p:nvSpPr>
        <p:spPr>
          <a:xfrm>
            <a:off x="855332" y="683711"/>
            <a:ext cx="3744857" cy="221099"/>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1600" b="1" dirty="0">
                <a:latin typeface="Aptos Narrow" panose="020B0004020202020204" pitchFamily="34" charset="0"/>
              </a:rPr>
              <a:t>Next steps</a:t>
            </a:r>
            <a:endParaRPr lang="en-US" sz="1600" b="1" dirty="0">
              <a:latin typeface="Aptos Narrow" panose="020B0004020202020204" pitchFamily="34" charset="0"/>
              <a:ea typeface="+mn-ea"/>
            </a:endParaRPr>
          </a:p>
        </p:txBody>
      </p:sp>
      <p:sp>
        <p:nvSpPr>
          <p:cNvPr id="6" name="Content Placeholder 10">
            <a:extLst>
              <a:ext uri="{FF2B5EF4-FFF2-40B4-BE49-F238E27FC236}">
                <a16:creationId xmlns:a16="http://schemas.microsoft.com/office/drawing/2014/main" id="{5CC8086D-52D8-B707-36E6-0A3CBB6A54A0}"/>
              </a:ext>
            </a:extLst>
          </p:cNvPr>
          <p:cNvSpPr txBox="1">
            <a:spLocks/>
          </p:cNvSpPr>
          <p:nvPr/>
        </p:nvSpPr>
        <p:spPr>
          <a:xfrm>
            <a:off x="855332" y="1080645"/>
            <a:ext cx="5110335" cy="4163559"/>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defRPr/>
            </a:pPr>
            <a:r>
              <a:rPr lang="en-US" dirty="0">
                <a:latin typeface="Aptos Narrow" panose="020B0004020202020204" pitchFamily="34" charset="0"/>
              </a:rPr>
              <a:t>These results are exciting and allow for promising new avenues of research. Over the next year, the team aims to:</a:t>
            </a:r>
          </a:p>
          <a:p>
            <a:pPr marL="171450" indent="-171450">
              <a:lnSpc>
                <a:spcPct val="100000"/>
              </a:lnSpc>
              <a:spcAft>
                <a:spcPts val="600"/>
              </a:spcAft>
              <a:buFont typeface="Arial" panose="020B0604020202020204" pitchFamily="34" charset="0"/>
              <a:buChar char="•"/>
              <a:defRPr/>
            </a:pPr>
            <a:r>
              <a:rPr lang="en-US" dirty="0">
                <a:latin typeface="Aptos Narrow" panose="020B0004020202020204" pitchFamily="34" charset="0"/>
              </a:rPr>
              <a:t>Further validate the results of their chemical library screen</a:t>
            </a:r>
          </a:p>
          <a:p>
            <a:pPr marL="171450" indent="-171450">
              <a:lnSpc>
                <a:spcPct val="100000"/>
              </a:lnSpc>
              <a:spcAft>
                <a:spcPts val="600"/>
              </a:spcAft>
              <a:buFont typeface="Arial" panose="020B0604020202020204" pitchFamily="34" charset="0"/>
              <a:buChar char="•"/>
              <a:defRPr/>
            </a:pPr>
            <a:r>
              <a:rPr lang="en-US" dirty="0">
                <a:latin typeface="Aptos Narrow" panose="020B0004020202020204" pitchFamily="34" charset="0"/>
              </a:rPr>
              <a:t>Determine a full atomic-resolution, three-dimensional structure of the bee and varroa ecdysone receptor. This will allow the team to refine the chemicals so that it is deadly to varroa, but safe for bees.</a:t>
            </a:r>
          </a:p>
          <a:p>
            <a:pPr marL="171450" indent="-171450">
              <a:lnSpc>
                <a:spcPct val="100000"/>
              </a:lnSpc>
              <a:spcAft>
                <a:spcPts val="600"/>
              </a:spcAft>
              <a:buFont typeface="Arial" panose="020B0604020202020204" pitchFamily="34" charset="0"/>
              <a:buChar char="•"/>
              <a:defRPr/>
            </a:pPr>
            <a:r>
              <a:rPr lang="en-US" dirty="0">
                <a:latin typeface="Aptos Narrow" panose="020B0004020202020204" pitchFamily="34" charset="0"/>
              </a:rPr>
              <a:t>Test candidate hit molecules on honey bees, Varroa mites and small hive beetles in the lab</a:t>
            </a:r>
          </a:p>
          <a:p>
            <a:pPr marL="171450" indent="-171450">
              <a:lnSpc>
                <a:spcPct val="100000"/>
              </a:lnSpc>
              <a:spcAft>
                <a:spcPts val="600"/>
              </a:spcAft>
              <a:buFont typeface="Arial" panose="020B0604020202020204" pitchFamily="34" charset="0"/>
              <a:buChar char="•"/>
              <a:defRPr/>
            </a:pPr>
            <a:r>
              <a:rPr lang="en-US" dirty="0">
                <a:latin typeface="Aptos Narrow" panose="020B0004020202020204" pitchFamily="34" charset="0"/>
              </a:rPr>
              <a:t>Broaden the scope of the work:</a:t>
            </a:r>
          </a:p>
          <a:p>
            <a:pPr marL="355600" indent="-171450">
              <a:lnSpc>
                <a:spcPct val="100000"/>
              </a:lnSpc>
              <a:spcAft>
                <a:spcPts val="600"/>
              </a:spcAft>
              <a:buFont typeface="Tw Cen MT" panose="020B0602020104020603" pitchFamily="34" charset="0"/>
              <a:buChar char="–"/>
              <a:defRPr/>
            </a:pPr>
            <a:r>
              <a:rPr lang="en-US" dirty="0">
                <a:latin typeface="Aptos Narrow" panose="020B0004020202020204" pitchFamily="34" charset="0"/>
              </a:rPr>
              <a:t>Explore different receptor targets such as juvenile hormone receptor, which is also involved in moulting, so also fatal if inhibited. Similarly to ecdysone, the juvenile hormone receptor varies in shape between species and is an excellent candidate for an insecticide target. Combining or rotating insecticides that target different receptors will also slow the inevitable development of resistance.</a:t>
            </a:r>
          </a:p>
          <a:p>
            <a:pPr marL="355600" indent="-171450">
              <a:lnSpc>
                <a:spcPct val="100000"/>
              </a:lnSpc>
              <a:spcAft>
                <a:spcPts val="600"/>
              </a:spcAft>
              <a:buFont typeface="Tw Cen MT" panose="020B0602020104020603" pitchFamily="34" charset="0"/>
              <a:buChar char="–"/>
              <a:defRPr/>
            </a:pPr>
            <a:r>
              <a:rPr lang="en-US" dirty="0">
                <a:latin typeface="Aptos Narrow" panose="020B0004020202020204" pitchFamily="34" charset="0"/>
              </a:rPr>
              <a:t>Recruit an organic chemist with bioinformatics expertise to design and synthesize the hundreds of variant molecules. A variety of molecules are needed to </a:t>
            </a:r>
            <a:r>
              <a:rPr lang="en-US" dirty="0" err="1">
                <a:latin typeface="Aptos Narrow" panose="020B0004020202020204" pitchFamily="34" charset="0"/>
              </a:rPr>
              <a:t>optimise</a:t>
            </a:r>
            <a:r>
              <a:rPr lang="en-US" dirty="0">
                <a:latin typeface="Aptos Narrow" panose="020B0004020202020204" pitchFamily="34" charset="0"/>
              </a:rPr>
              <a:t> more potent and selective candidates for an insecticide, which can be taken to the agricultural industry for collaborative development into a commercial product.</a:t>
            </a:r>
          </a:p>
          <a:p>
            <a:pPr marL="355600" indent="-171450">
              <a:lnSpc>
                <a:spcPct val="100000"/>
              </a:lnSpc>
              <a:spcAft>
                <a:spcPts val="600"/>
              </a:spcAft>
              <a:buFont typeface="Tw Cen MT" panose="020B0602020104020603" pitchFamily="34" charset="0"/>
              <a:buChar char="–"/>
              <a:defRPr/>
            </a:pPr>
            <a:r>
              <a:rPr lang="en-US" dirty="0">
                <a:latin typeface="Aptos Narrow" panose="020B0004020202020204" pitchFamily="34" charset="0"/>
              </a:rPr>
              <a:t>Consider other pests of relevance to other areas of agriculture, including the fall armyworm, red spider mite and cotton bollworm, and advance research on the cattle tick, beyond the the current Horticulture Innovation project</a:t>
            </a:r>
          </a:p>
          <a:p>
            <a:pPr>
              <a:lnSpc>
                <a:spcPct val="100000"/>
              </a:lnSpc>
              <a:spcAft>
                <a:spcPts val="600"/>
              </a:spcAft>
              <a:defRPr/>
            </a:pPr>
            <a:endParaRPr lang="en-US" dirty="0">
              <a:latin typeface="Aptos Narrow" panose="020B0004020202020204" pitchFamily="34" charset="0"/>
            </a:endParaRPr>
          </a:p>
          <a:p>
            <a:pPr>
              <a:lnSpc>
                <a:spcPct val="100000"/>
              </a:lnSpc>
              <a:spcAft>
                <a:spcPts val="600"/>
              </a:spcAft>
              <a:defRPr/>
            </a:pPr>
            <a:endParaRPr lang="en-US" dirty="0">
              <a:latin typeface="Aptos Narrow" panose="020B0004020202020204" pitchFamily="34" charset="0"/>
            </a:endParaRPr>
          </a:p>
        </p:txBody>
      </p:sp>
      <p:pic>
        <p:nvPicPr>
          <p:cNvPr id="8" name="Picture 7">
            <a:extLst>
              <a:ext uri="{FF2B5EF4-FFF2-40B4-BE49-F238E27FC236}">
                <a16:creationId xmlns:a16="http://schemas.microsoft.com/office/drawing/2014/main" id="{BF64378E-8EB9-384D-9479-63A0002A341D}"/>
              </a:ext>
            </a:extLst>
          </p:cNvPr>
          <p:cNvPicPr/>
          <p:nvPr/>
        </p:nvPicPr>
        <p:blipFill>
          <a:blip r:embed="rId2">
            <a:extLst>
              <a:ext uri="{28A0092B-C50C-407E-A947-70E740481C1C}">
                <a14:useLocalDpi xmlns:a14="http://schemas.microsoft.com/office/drawing/2010/main" val="0"/>
              </a:ext>
            </a:extLst>
          </a:blip>
          <a:stretch>
            <a:fillRect/>
          </a:stretch>
        </p:blipFill>
        <p:spPr>
          <a:xfrm>
            <a:off x="651935" y="5259545"/>
            <a:ext cx="5828030" cy="3278505"/>
          </a:xfrm>
          <a:prstGeom prst="rect">
            <a:avLst/>
          </a:prstGeom>
        </p:spPr>
      </p:pic>
      <p:sp>
        <p:nvSpPr>
          <p:cNvPr id="7" name="Content Placeholder 10">
            <a:extLst>
              <a:ext uri="{FF2B5EF4-FFF2-40B4-BE49-F238E27FC236}">
                <a16:creationId xmlns:a16="http://schemas.microsoft.com/office/drawing/2014/main" id="{DA317197-E07F-0CE5-7DC1-A00AAE987A26}"/>
              </a:ext>
            </a:extLst>
          </p:cNvPr>
          <p:cNvSpPr txBox="1">
            <a:spLocks/>
          </p:cNvSpPr>
          <p:nvPr/>
        </p:nvSpPr>
        <p:spPr>
          <a:xfrm rot="16200000">
            <a:off x="4517147" y="4037425"/>
            <a:ext cx="4163559" cy="213359"/>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Protecting pollinators from pesticides</a:t>
            </a:r>
          </a:p>
        </p:txBody>
      </p:sp>
      <p:cxnSp>
        <p:nvCxnSpPr>
          <p:cNvPr id="11" name="Straight Connector 10">
            <a:extLst>
              <a:ext uri="{FF2B5EF4-FFF2-40B4-BE49-F238E27FC236}">
                <a16:creationId xmlns:a16="http://schemas.microsoft.com/office/drawing/2014/main" id="{D2CE36D2-63C5-84C9-E88B-81235BEDE0FC}"/>
              </a:ext>
            </a:extLst>
          </p:cNvPr>
          <p:cNvCxnSpPr>
            <a:cxnSpLocks/>
          </p:cNvCxnSpPr>
          <p:nvPr/>
        </p:nvCxnSpPr>
        <p:spPr>
          <a:xfrm>
            <a:off x="6134100" y="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5A2EB0-8D6F-8EAC-0DFC-B363D926E85F}"/>
              </a:ext>
            </a:extLst>
          </p:cNvPr>
          <p:cNvCxnSpPr>
            <a:cxnSpLocks/>
          </p:cNvCxnSpPr>
          <p:nvPr/>
        </p:nvCxnSpPr>
        <p:spPr>
          <a:xfrm>
            <a:off x="6134100" y="9575800"/>
            <a:ext cx="0" cy="330200"/>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BD1DB1B3-73D9-F1A4-3E65-CF63C1D23FEB}"/>
              </a:ext>
            </a:extLst>
          </p:cNvPr>
          <p:cNvSpPr txBox="1">
            <a:spLocks/>
          </p:cNvSpPr>
          <p:nvPr/>
        </p:nvSpPr>
        <p:spPr>
          <a:xfrm rot="16200000">
            <a:off x="6364997" y="9334748"/>
            <a:ext cx="467858" cy="213360"/>
          </a:xfrm>
          <a:prstGeom prst="rect">
            <a:avLst/>
          </a:prstGeom>
        </p:spPr>
        <p:txBody>
          <a:bodyPr lIns="0" tIns="0" rIns="0" bIns="0" numCol="1" spcCol="180000"/>
          <a:lstStyle>
            <a:lvl1pPr marL="0" marR="0" indent="0" algn="l" defTabSz="457200" rtl="0" eaLnBrk="1" fontAlgn="auto" latinLnBrk="0" hangingPunct="1">
              <a:lnSpc>
                <a:spcPts val="1300"/>
              </a:lnSpc>
              <a:spcBef>
                <a:spcPts val="0"/>
              </a:spcBef>
              <a:spcAft>
                <a:spcPts val="425"/>
              </a:spcAft>
              <a:buClrTx/>
              <a:buSzTx/>
              <a:buFont typeface="Arial"/>
              <a:buNone/>
              <a:tabLst/>
              <a:defRPr lang="en-US" sz="1100" kern="1200" baseline="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11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defRPr/>
            </a:pPr>
            <a:r>
              <a:rPr lang="en-US" sz="800" dirty="0">
                <a:solidFill>
                  <a:srgbClr val="414042"/>
                </a:solidFill>
                <a:latin typeface="Aptos Narrow" panose="020B0004020202020204" pitchFamily="34" charset="0"/>
                <a:cs typeface="Courier New" panose="02070309020205020404" pitchFamily="49" charset="0"/>
              </a:rPr>
              <a:t>Page 3</a:t>
            </a:r>
          </a:p>
        </p:txBody>
      </p:sp>
    </p:spTree>
    <p:extLst>
      <p:ext uri="{BB962C8B-B14F-4D97-AF65-F5344CB8AC3E}">
        <p14:creationId xmlns:p14="http://schemas.microsoft.com/office/powerpoint/2010/main" val="2537060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rtalUploadedByName xmlns="164e8b02-f348-4c5e-975f-2fdfcd4332de" xsi:nil="true"/>
    <PortalShareWithGrowers xmlns="164e8b02-f348-4c5e-975f-2fdfcd4332de">false</PortalShareWithGrowers>
    <PortalDocumentType xmlns="164e8b02-f348-4c5e-975f-2fdfcd4332de">Other</PortalDocumentType>
    <PortalUploadedBy xmlns="164e8b02-f348-4c5e-975f-2fdfcd4332de">Delivery Partner</PortalUploadedBy>
    <PortalUploadedByEmail xmlns="164e8b02-f348-4c5e-975f-2fdfcd4332de" xsi:nil="true"/>
    <Confidentiality xmlns="164e8b02-f348-4c5e-975f-2fdfcd4332de">false</Confidential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rtal Milestone Document" ma:contentTypeID="0x010100AABA55583B18C74885A04FF740A0E2DE00356D0E097BF4DB48AD82AAE677E0282C" ma:contentTypeVersion="6" ma:contentTypeDescription="" ma:contentTypeScope="" ma:versionID="495248c411f8b52223c4b2dfc28b82b2">
  <xsd:schema xmlns:xsd="http://www.w3.org/2001/XMLSchema" xmlns:xs="http://www.w3.org/2001/XMLSchema" xmlns:p="http://schemas.microsoft.com/office/2006/metadata/properties" xmlns:ns2="164e8b02-f348-4c5e-975f-2fdfcd4332de" xmlns:ns3="8848e862-f0a2-4bdf-bc83-ca2aff2b6b8a" targetNamespace="http://schemas.microsoft.com/office/2006/metadata/properties" ma:root="true" ma:fieldsID="ac7b681a308dc18ef0b8bec54edcbe6d" ns2:_="" ns3:_="">
    <xsd:import namespace="164e8b02-f348-4c5e-975f-2fdfcd4332de"/>
    <xsd:import namespace="8848e862-f0a2-4bdf-bc83-ca2aff2b6b8a"/>
    <xsd:element name="properties">
      <xsd:complexType>
        <xsd:sequence>
          <xsd:element name="documentManagement">
            <xsd:complexType>
              <xsd:all>
                <xsd:element ref="ns2:PortalDocumentType"/>
                <xsd:element ref="ns2:PortalShareWithGrowers" minOccurs="0"/>
                <xsd:element ref="ns2:PortalUploadedBy" minOccurs="0"/>
                <xsd:element ref="ns2:PortalUploadedByEmail" minOccurs="0"/>
                <xsd:element ref="ns2:PortalUploadedByName" minOccurs="0"/>
                <xsd:element ref="ns2:Confidentiality"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e8b02-f348-4c5e-975f-2fdfcd4332de" elementFormDefault="qualified">
    <xsd:import namespace="http://schemas.microsoft.com/office/2006/documentManagement/types"/>
    <xsd:import namespace="http://schemas.microsoft.com/office/infopath/2007/PartnerControls"/>
    <xsd:element name="PortalDocumentType" ma:index="8" ma:displayName="Portal Document Type" ma:default="Milestone Report" ma:format="Dropdown" ma:internalName="PortalDocumentType">
      <xsd:simpleType>
        <xsd:restriction base="dms:Choice">
          <xsd:enumeration value="Milestone Report"/>
          <xsd:enumeration value="Milestone Report with Hort Tracked Changes Factsheet"/>
          <xsd:enumeration value="Best Practice Guide"/>
          <xsd:enumeration value="Manuals"/>
          <xsd:enumeration value="Journal Articles"/>
          <xsd:enumeration value="Publication"/>
          <xsd:enumeration value="Presentation"/>
          <xsd:enumeration value="IP Register"/>
          <xsd:enumeration value="Risk Register"/>
          <xsd:enumeration value="Podcast"/>
          <xsd:enumeration value="Video"/>
          <xsd:enumeration value="Statement on Receipts"/>
          <xsd:enumeration value="Other"/>
        </xsd:restriction>
      </xsd:simpleType>
    </xsd:element>
    <xsd:element name="PortalShareWithGrowers" ma:index="9" nillable="true" ma:displayName="Portal Share with Growers" ma:default="0" ma:internalName="PortalShareWithGrowers">
      <xsd:simpleType>
        <xsd:restriction base="dms:Boolean"/>
      </xsd:simpleType>
    </xsd:element>
    <xsd:element name="PortalUploadedBy" ma:index="10" nillable="true" ma:displayName="Portal Uploaded by" ma:default="Hort" ma:format="Dropdown" ma:internalName="PortalUploadedBy">
      <xsd:simpleType>
        <xsd:restriction base="dms:Choice">
          <xsd:enumeration value="Hort"/>
          <xsd:enumeration value="Delivery Partner"/>
        </xsd:restriction>
      </xsd:simpleType>
    </xsd:element>
    <xsd:element name="PortalUploadedByEmail" ma:index="11" nillable="true" ma:displayName="Portal Uploaded by Email" ma:internalName="PortalUploadedByEmail">
      <xsd:simpleType>
        <xsd:restriction base="dms:Text">
          <xsd:maxLength value="255"/>
        </xsd:restriction>
      </xsd:simpleType>
    </xsd:element>
    <xsd:element name="PortalUploadedByName" ma:index="12" nillable="true" ma:displayName="Portal Uploaded by Name" ma:internalName="PortalUploadedByName">
      <xsd:simpleType>
        <xsd:restriction base="dms:Text">
          <xsd:maxLength value="255"/>
        </xsd:restriction>
      </xsd:simpleType>
    </xsd:element>
    <xsd:element name="Confidentiality" ma:index="13" nillable="true" ma:displayName="Confidentiality" ma:default="0" ma:internalName="Confidentiality">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48e862-f0a2-4bdf-bc83-ca2aff2b6b8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52E53-47FA-4FB6-9725-377E40D91CAF}">
  <ds:schemaRefs>
    <ds:schemaRef ds:uri="http://purl.org/dc/elements/1.1/"/>
    <ds:schemaRef ds:uri="http://www.w3.org/XML/1998/namespace"/>
    <ds:schemaRef ds:uri="http://purl.org/dc/dcmitype/"/>
    <ds:schemaRef ds:uri="http://schemas.microsoft.com/office/2006/documentManagement/types"/>
    <ds:schemaRef ds:uri="http://purl.org/dc/terms/"/>
    <ds:schemaRef ds:uri="8848e862-f0a2-4bdf-bc83-ca2aff2b6b8a"/>
    <ds:schemaRef ds:uri="http://schemas.openxmlformats.org/package/2006/metadata/core-properties"/>
    <ds:schemaRef ds:uri="http://schemas.microsoft.com/office/infopath/2007/PartnerControls"/>
    <ds:schemaRef ds:uri="164e8b02-f348-4c5e-975f-2fdfcd4332de"/>
    <ds:schemaRef ds:uri="http://schemas.microsoft.com/office/2006/metadata/properties"/>
  </ds:schemaRefs>
</ds:datastoreItem>
</file>

<file path=customXml/itemProps2.xml><?xml version="1.0" encoding="utf-8"?>
<ds:datastoreItem xmlns:ds="http://schemas.openxmlformats.org/officeDocument/2006/customXml" ds:itemID="{29836AF8-D519-4C6D-993F-BA0A6DAAA25F}">
  <ds:schemaRefs>
    <ds:schemaRef ds:uri="http://schemas.microsoft.com/sharepoint/v3/contenttype/forms"/>
  </ds:schemaRefs>
</ds:datastoreItem>
</file>

<file path=customXml/itemProps3.xml><?xml version="1.0" encoding="utf-8"?>
<ds:datastoreItem xmlns:ds="http://schemas.openxmlformats.org/officeDocument/2006/customXml" ds:itemID="{5235340F-F343-455C-881D-745DD441F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e8b02-f348-4c5e-975f-2fdfcd4332de"/>
    <ds:schemaRef ds:uri="8848e862-f0a2-4bdf-bc83-ca2aff2b6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1573</TotalTime>
  <Words>1264</Words>
  <Application>Microsoft Office PowerPoint</Application>
  <PresentationFormat>A4 Paper (210x297 mm)</PresentationFormat>
  <Paragraphs>51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Narrow</vt: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Galbraith</dc:creator>
  <cp:lastModifiedBy>Author</cp:lastModifiedBy>
  <cp:revision>55</cp:revision>
  <cp:lastPrinted>2023-12-13T02:36:22Z</cp:lastPrinted>
  <dcterms:created xsi:type="dcterms:W3CDTF">2022-10-20T01:01:41Z</dcterms:created>
  <dcterms:modified xsi:type="dcterms:W3CDTF">2024-10-25T02:22:56Z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0x010100AABA55583B18C74885A04FF740A0E2DE00356D0E097BF4DB48AD82AAE677E0282C</vt:lpwstr>
  </property>
  <property fmtid="{D5CDD505-2E9C-101B-9397-08002B2CF9AE}" pid="3" name="ca343ffc7ab747419c0d9d0287d0b114">
    <vt:lpwstr>Pollination|6a08329e-75ad-4319-bf35-651fa36b4656</vt:lpwstr>
  </property>
  <property fmtid="{D5CDD505-2E9C-101B-9397-08002B2CF9AE}" pid="4" name="o7851e7eb1ba429bb58e0ad1ecd53836">
    <vt:lpwstr>PH20003 - Innovations for the control of honey bee pests and diseases of commercial importance|381a246b-e1ad-4f5a-b1bd-510f9bbad185</vt:lpwstr>
  </property>
  <property fmtid="{D5CDD505-2E9C-101B-9397-08002B2CF9AE}" pid="5" name="Business_Name">
    <vt:lpwstr>7798</vt:lpwstr>
  </property>
  <property fmtid="{D5CDD505-2E9C-101B-9397-08002B2CF9AE}" pid="6" name="Project_Code">
    <vt:lpwstr>6512</vt:lpwstr>
  </property>
  <property fmtid="{D5CDD505-2E9C-101B-9397-08002B2CF9AE}" pid="7" name="f4e0608e831a443b9784ea9189520113">
    <vt:lpwstr>106 - PH20003 - MS106 - 31/08/2024 - RCTI|ad1a28e4-671b-4e39-b86d-eebc6ef85d29</vt:lpwstr>
  </property>
  <property fmtid="{D5CDD505-2E9C-101B-9397-08002B2CF9AE}" pid="8" name="h23dd7fc7624463992dc2b5cc5628d7a">
    <vt:lpwstr>Pollination2|95ebe435-3d27-446c-b901-91c469ce9ef2</vt:lpwstr>
  </property>
  <property fmtid="{D5CDD505-2E9C-101B-9397-08002B2CF9AE}" pid="9" name="hed524b9ae644bd08ee146349572e832">
    <vt:lpwstr>University of Sydney|b3204a04-49e6-4e95-a781-4302520f7c18</vt:lpwstr>
  </property>
  <property fmtid="{D5CDD505-2E9C-101B-9397-08002B2CF9AE}" pid="10" name="g0d356c54d0542879434beae8b6bac60">
    <vt:lpwstr>CON002313 - PH20003 - Innovations for the control of honey bee pests and diseases of commercial importance|6c42e351-7131-490d-ae12-7c608692e0dd</vt:lpwstr>
  </property>
  <property fmtid="{D5CDD505-2E9C-101B-9397-08002B2CF9AE}" pid="11" name="Contract">
    <vt:lpwstr>14054</vt:lpwstr>
  </property>
  <property fmtid="{D5CDD505-2E9C-101B-9397-08002B2CF9AE}" pid="12" name="Fund">
    <vt:lpwstr>55;#Pollination|6a08329e-75ad-4319-bf35-651fa36b4656</vt:lpwstr>
  </property>
  <property fmtid="{D5CDD505-2E9C-101B-9397-08002B2CF9AE}" pid="13" name="Milestone">
    <vt:lpwstr>14545</vt:lpwstr>
  </property>
  <property fmtid="{D5CDD505-2E9C-101B-9397-08002B2CF9AE}" pid="14" name="Portfolio">
    <vt:lpwstr>344</vt:lpwstr>
  </property>
  <property fmtid="{D5CDD505-2E9C-101B-9397-08002B2CF9AE}" pid="15" name="TaxCatchAll">
    <vt:lpwstr>14545;#106 - PH20003 - MS106 - 31/08/2024 - RCTI|ad1a28e4-671b-4e39-b86d-eebc6ef85d29;#7798;#University of Sydney|b3204a04-49e6-4e95-a781-4302520f7c18;#14054;#CON002313 - PH20003 - Innovations for the control of honey bee pests and diseases of commercial importance|6c42e351-7131-490d-ae12-7c608692e0dd;#55;#Pollination|6a08329e-75ad-4319-bf35-651fa36b4656;#344;#Pollination2|95ebe435-3d27-446c-b901-91c469ce9ef2;#6512;#PH20003 - Innovations for the control of honey bee pests and diseases of commercial importance|381a246b-e1ad-4f5a-b1bd-510f9bbad185</vt:lpwstr>
  </property>
  <property fmtid="{D5CDD505-2E9C-101B-9397-08002B2CF9AE}" pid="16" name="_docset_NoMedatataSyncRequired">
    <vt:lpwstr>True</vt:lpwstr>
  </property>
</Properties>
</file>